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2"/>
  </p:sldMasterIdLst>
  <p:notesMasterIdLst>
    <p:notesMasterId r:id="rId29"/>
  </p:notesMasterIdLst>
  <p:sldIdLst>
    <p:sldId id="256" r:id="rId3"/>
    <p:sldId id="265" r:id="rId4"/>
    <p:sldId id="268" r:id="rId5"/>
    <p:sldId id="266" r:id="rId6"/>
    <p:sldId id="258" r:id="rId7"/>
    <p:sldId id="259" r:id="rId8"/>
    <p:sldId id="260" r:id="rId9"/>
    <p:sldId id="267" r:id="rId10"/>
    <p:sldId id="269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nie chan" initials="wc" lastIdx="2" clrIdx="0">
    <p:extLst>
      <p:ext uri="{19B8F6BF-5375-455C-9EA6-DF929625EA0E}">
        <p15:presenceInfo xmlns:p15="http://schemas.microsoft.com/office/powerpoint/2012/main" userId="S-1-5-21-1280938037-3534552626-502599550-8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30762" autoAdjust="0"/>
  </p:normalViewPr>
  <p:slideViewPr>
    <p:cSldViewPr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1T11:59:34.204" idx="1">
    <p:pos x="5443" y="43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1T12:08:05.426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5D77-B9F2-4108-AC6D-823E7AE72829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3E59A-571A-4889-81C5-AB243F1CC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1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0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1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2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4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7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5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9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9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909985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1" y="1582605"/>
            <a:ext cx="8756177" cy="13681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33" y="4149080"/>
            <a:ext cx="9914404" cy="180020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5940152" y="1412776"/>
            <a:ext cx="273630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203848" y="836712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如入職</a:t>
            </a:r>
            <a:r>
              <a:rPr lang="zh-TW" altLang="en-US" dirty="0">
                <a:solidFill>
                  <a:srgbClr val="FF0000"/>
                </a:solidFill>
              </a:rPr>
              <a:t>現時職位</a:t>
            </a:r>
            <a:r>
              <a:rPr lang="zh-TW" altLang="en-US" dirty="0" smtClean="0">
                <a:solidFill>
                  <a:srgbClr val="FF0000"/>
                </a:solidFill>
              </a:rPr>
              <a:t>日期是 </a:t>
            </a:r>
            <a:r>
              <a:rPr lang="en-US" altLang="zh-TW" dirty="0" smtClean="0">
                <a:solidFill>
                  <a:srgbClr val="FF0000"/>
                </a:solidFill>
              </a:rPr>
              <a:t>2009</a:t>
            </a:r>
            <a:r>
              <a:rPr lang="zh-TW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endParaRPr lang="zh-HK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7380312" y="3284984"/>
            <a:ext cx="0" cy="1054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409153" y="4483307"/>
            <a:ext cx="44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7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09153" y="48175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3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436403" y="51099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8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0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6" y="188640"/>
            <a:ext cx="9341616" cy="30243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6" y="4005064"/>
            <a:ext cx="9353317" cy="305941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187624" y="4077072"/>
            <a:ext cx="280831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20638" y="5040337"/>
            <a:ext cx="71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善終護理                    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26-8-2013</a:t>
            </a:r>
            <a:r>
              <a:rPr lang="zh-TW" altLang="en-US" b="1" dirty="0" smtClean="0">
                <a:solidFill>
                  <a:srgbClr val="FF0000"/>
                </a:solidFill>
              </a:rPr>
              <a:t>      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</a:rPr>
              <a:t> 小時               屯門醫院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5362" y="5409669"/>
            <a:ext cx="775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成人急救課程        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16-19/9/2014</a:t>
            </a:r>
            <a:r>
              <a:rPr lang="zh-TW" altLang="en-US" b="1" dirty="0" smtClean="0">
                <a:solidFill>
                  <a:srgbClr val="FF0000"/>
                </a:solidFill>
              </a:rPr>
              <a:t>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32</a:t>
            </a:r>
            <a:r>
              <a:rPr lang="zh-TW" altLang="en-US" b="1" dirty="0" smtClean="0">
                <a:solidFill>
                  <a:srgbClr val="FF0000"/>
                </a:solidFill>
              </a:rPr>
              <a:t> 小時                聖約翰救傷隊    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779912" y="3212976"/>
            <a:ext cx="1368152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36386">
            <a:off x="-185522" y="2565909"/>
            <a:ext cx="6172422" cy="43492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6806">
            <a:off x="2747160" y="2606275"/>
            <a:ext cx="6834408" cy="467864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1519" y="204452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所有填寫的進修資料於獲邀面試時，候選人必須出示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進修證明文件核對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21144191">
            <a:off x="539552" y="136863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由培訓機構發出的證書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 rot="986003">
            <a:off x="5345954" y="171647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如是內部培訓，可出示培訓紀錄</a:t>
            </a:r>
            <a:endParaRPr lang="zh-HK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2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457616" cy="3816424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139952" y="476672"/>
            <a:ext cx="273630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2555776" y="2636912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2627784" y="2492896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555776" y="3068960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2627784" y="2924944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555776" y="3429996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2627784" y="3285980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059832" y="2119083"/>
            <a:ext cx="54938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XXX</a:t>
            </a:r>
            <a:r>
              <a:rPr lang="zh-TW" altLang="en-US" dirty="0" smtClean="0">
                <a:solidFill>
                  <a:srgbClr val="FF0000"/>
                </a:solidFill>
              </a:rPr>
              <a:t>服務態度良好，經常面露笑容，有耐心及愛心，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關心院友的需要及親力親為，為院友及家屬解決問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題，例子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</a:p>
          <a:p>
            <a:endParaRPr lang="en-US" altLang="zh-HK" dirty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於</a:t>
            </a:r>
            <a:r>
              <a:rPr lang="en-US" altLang="zh-TW" dirty="0" smtClean="0">
                <a:solidFill>
                  <a:srgbClr val="FF0000"/>
                </a:solidFill>
              </a:rPr>
              <a:t>2014</a:t>
            </a:r>
            <a:r>
              <a:rPr lang="zh-TW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月，一位年過百歲患有糖尿病的長者，因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雙脚組織已壞死但家人及院友不願接受手術，</a:t>
            </a:r>
            <a:r>
              <a:rPr lang="en-US" altLang="zh-TW" dirty="0" smtClean="0">
                <a:solidFill>
                  <a:srgbClr val="FF0000"/>
                </a:solidFill>
              </a:rPr>
              <a:t>XXX</a:t>
            </a:r>
            <a:r>
              <a:rPr lang="zh-TW" altLang="en-US" dirty="0" smtClean="0">
                <a:solidFill>
                  <a:srgbClr val="FF0000"/>
                </a:solidFill>
              </a:rPr>
              <a:t>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日用心及花個多小時協助院友換症，亦主動提議長者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申請換症用品的費用，減低家人負擔</a:t>
            </a:r>
            <a:r>
              <a:rPr lang="en-US" altLang="zh-TW" dirty="0" smtClean="0">
                <a:solidFill>
                  <a:srgbClr val="FF0000"/>
                </a:solidFill>
              </a:rPr>
              <a:t>……………………..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61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6" y="692696"/>
            <a:ext cx="9110500" cy="3888432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2481924" y="3582396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H="1">
            <a:off x="2553932" y="3438380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483768" y="2313396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2555776" y="2169380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555776" y="2727680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2627784" y="2583664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059832" y="1844824"/>
            <a:ext cx="59554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XXX</a:t>
            </a:r>
            <a:r>
              <a:rPr lang="zh-TW" altLang="en-US" dirty="0" smtClean="0">
                <a:solidFill>
                  <a:srgbClr val="FF0000"/>
                </a:solidFill>
              </a:rPr>
              <a:t>能迅速處理突發事件，例子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有一次有院友溜走，即與當值同事分工，四出尋找院友、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通知家人、同工間保持聯絡，通知院長，最終在短時間內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尋回院友。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HK" dirty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XXX</a:t>
            </a:r>
            <a:r>
              <a:rPr lang="zh-TW" altLang="en-US" dirty="0" smtClean="0">
                <a:solidFill>
                  <a:srgbClr val="FF0000"/>
                </a:solidFill>
              </a:rPr>
              <a:t>掌握「認知障礙症」的知識及與患者的溝通技巧，能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幫助患有此症的院友舒緩情緒，並且在日常生活動，運用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技巧，例如</a:t>
            </a:r>
            <a:r>
              <a:rPr lang="en-US" altLang="zh-TW" dirty="0" smtClean="0">
                <a:solidFill>
                  <a:srgbClr val="FF0000"/>
                </a:solidFill>
              </a:rPr>
              <a:t>…………………………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8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" y="1268760"/>
            <a:ext cx="9148123" cy="2871250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>
            <a:off x="2420144" y="2151182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 flipH="1">
            <a:off x="2492152" y="2007166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564160" y="3419930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H="1">
            <a:off x="2636168" y="3275914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564160" y="3010679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2636168" y="2866663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038172" y="2037146"/>
            <a:ext cx="5854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與同事關係良好，主管經常獲同事讃賞</a:t>
            </a:r>
            <a:r>
              <a:rPr lang="en-US" altLang="zh-TW" dirty="0" smtClean="0">
                <a:solidFill>
                  <a:srgbClr val="FF0000"/>
                </a:solidFill>
              </a:rPr>
              <a:t>XXX</a:t>
            </a:r>
            <a:r>
              <a:rPr lang="zh-TW" altLang="en-US" dirty="0" smtClean="0">
                <a:solidFill>
                  <a:srgbClr val="FF0000"/>
                </a:solidFill>
              </a:rPr>
              <a:t>從不計較，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遇有困難時樂意提供協助，是很好的工作伙伴。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HK" dirty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對上司及同事清楚交代工作，坦誠分享意見，對院舍有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歸屬感及承擔，例如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</a:p>
          <a:p>
            <a:endParaRPr lang="en-US" altLang="zh-HK" dirty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有一次遇上颱風，同事因水浸未能趕及回院舍當值，</a:t>
            </a:r>
            <a:r>
              <a:rPr lang="en-US" altLang="zh-TW" dirty="0" smtClean="0">
                <a:solidFill>
                  <a:srgbClr val="FF0000"/>
                </a:solidFill>
              </a:rPr>
              <a:t>XXX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隨即樂意替更，以院舍整體服務為重</a:t>
            </a:r>
            <a:r>
              <a:rPr lang="en-US" altLang="zh-TW" dirty="0" smtClean="0">
                <a:solidFill>
                  <a:srgbClr val="FF0000"/>
                </a:solidFill>
              </a:rPr>
              <a:t>…………..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1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901877" cy="432048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79512" y="2492896"/>
            <a:ext cx="252028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835696" y="1124744"/>
            <a:ext cx="1584176" cy="1368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441382" y="94007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機構負責人</a:t>
            </a:r>
            <a:endParaRPr lang="zh-HK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3528" y="4581128"/>
            <a:ext cx="252028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273377" y="5753581"/>
            <a:ext cx="1101630" cy="53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3380834" y="61043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聯絡有關提名事宜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875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83" y="6749"/>
            <a:ext cx="9144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03548" y="69269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</a:rPr>
              <a:t>截止提名</a:t>
            </a:r>
            <a:r>
              <a:rPr lang="en-US" altLang="zh-TW" sz="80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8000" b="1" dirty="0" smtClean="0">
                <a:solidFill>
                  <a:srgbClr val="FF0000"/>
                </a:solidFill>
              </a:rPr>
              <a:t> </a:t>
            </a:r>
            <a:endParaRPr lang="en-US" altLang="zh-TW" sz="8000" b="1" dirty="0" smtClean="0">
              <a:solidFill>
                <a:srgbClr val="FF0000"/>
              </a:solidFill>
            </a:endParaRPr>
          </a:p>
          <a:p>
            <a:r>
              <a:rPr lang="en-US" altLang="zh-TW" sz="8000" b="1" dirty="0" smtClean="0">
                <a:solidFill>
                  <a:srgbClr val="FF0000"/>
                </a:solidFill>
              </a:rPr>
              <a:t>2016</a:t>
            </a:r>
            <a:r>
              <a:rPr lang="zh-TW" altLang="en-US" sz="80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8000" b="1" dirty="0" smtClean="0">
                <a:solidFill>
                  <a:srgbClr val="FF0000"/>
                </a:solidFill>
              </a:rPr>
              <a:t>10</a:t>
            </a:r>
            <a:r>
              <a:rPr lang="zh-TW" altLang="en-US" sz="80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8000" b="1" dirty="0" smtClean="0">
                <a:solidFill>
                  <a:srgbClr val="FF0000"/>
                </a:solidFill>
              </a:rPr>
              <a:t>17</a:t>
            </a:r>
            <a:r>
              <a:rPr lang="zh-TW" altLang="en-US" sz="8000" b="1" dirty="0" smtClean="0">
                <a:solidFill>
                  <a:srgbClr val="FF0000"/>
                </a:solidFill>
              </a:rPr>
              <a:t>日</a:t>
            </a:r>
            <a:endParaRPr lang="zh-HK" alt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72636" y="116632"/>
            <a:ext cx="65771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詳情請瀏覽活動網站</a:t>
            </a:r>
            <a:r>
              <a:rPr lang="en-US" altLang="zh-TW" sz="4000" dirty="0" smtClean="0"/>
              <a:t>:</a:t>
            </a:r>
            <a:endParaRPr lang="en-US" altLang="zh-HK" sz="4000" dirty="0"/>
          </a:p>
          <a:p>
            <a:r>
              <a:rPr lang="en-US" altLang="zh-HK" sz="4000" dirty="0" smtClean="0">
                <a:solidFill>
                  <a:srgbClr val="7030A0"/>
                </a:solidFill>
              </a:rPr>
              <a:t>www.ecs-employeeawards.org</a:t>
            </a:r>
          </a:p>
          <a:p>
            <a:endParaRPr lang="zh-HK" altLang="en-US" sz="4000" dirty="0">
              <a:solidFill>
                <a:srgbClr val="7030A0"/>
              </a:solidFill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6795" t="9246" r="21442" b="28627"/>
          <a:stretch/>
        </p:blipFill>
        <p:spPr bwMode="auto">
          <a:xfrm>
            <a:off x="1331640" y="2661231"/>
            <a:ext cx="6624736" cy="4164674"/>
          </a:xfrm>
          <a:prstGeom prst="rect">
            <a:avLst/>
          </a:prstGeom>
          <a:ln w="3810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172636" y="1680473"/>
            <a:ext cx="354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查詢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21905301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476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83" y="6749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526"/>
            <a:ext cx="3429007" cy="103022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85411" y="1356529"/>
            <a:ext cx="62744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安老服務傑出</a:t>
            </a:r>
            <a:r>
              <a:rPr lang="zh-TW" altLang="en-US" sz="4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員工頻道 </a:t>
            </a:r>
            <a:endParaRPr lang="zh-HK" altLang="en-US" sz="4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4"/>
          <a:srcRect t="8668" r="5731" b="5511"/>
          <a:stretch/>
        </p:blipFill>
        <p:spPr bwMode="auto">
          <a:xfrm>
            <a:off x="683567" y="2348880"/>
            <a:ext cx="5568619" cy="3168352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1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71800" y="2276872"/>
            <a:ext cx="4724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 smtClean="0"/>
              <a:t>Q</a:t>
            </a:r>
            <a:r>
              <a:rPr lang="zh-TW" altLang="en-US" sz="8800" dirty="0" smtClean="0"/>
              <a:t> </a:t>
            </a:r>
            <a:r>
              <a:rPr lang="en-US" altLang="zh-TW" sz="8800" dirty="0" smtClean="0"/>
              <a:t>&amp;</a:t>
            </a:r>
            <a:r>
              <a:rPr lang="zh-TW" altLang="en-US" sz="8800" dirty="0" smtClean="0"/>
              <a:t> </a:t>
            </a:r>
            <a:r>
              <a:rPr lang="en-US" altLang="zh-TW" sz="8800" dirty="0" smtClean="0"/>
              <a:t>A</a:t>
            </a:r>
            <a:endParaRPr lang="zh-HK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501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2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187624" y="908720"/>
            <a:ext cx="410881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獲提名員工的意義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:</a:t>
            </a:r>
          </a:p>
          <a:p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獲得機構</a:t>
            </a:r>
            <a:r>
              <a:rPr lang="en-US" altLang="zh-TW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/</a:t>
            </a:r>
            <a:r>
              <a:rPr lang="zh-TW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僱主的嘉許</a:t>
            </a:r>
            <a:endParaRPr lang="en-US" altLang="zh-TW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endParaRPr lang="en-US" altLang="zh-TW" sz="28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獲得同事的鼓勵</a:t>
            </a:r>
            <a:endParaRPr lang="en-US" altLang="zh-TW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endParaRPr lang="en-US" altLang="zh-TW" sz="28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獲得家人的支持</a:t>
            </a:r>
            <a:endParaRPr lang="en-US" altLang="zh-TW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endParaRPr lang="en-US" altLang="zh-TW" sz="28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獲得社會的認同</a:t>
            </a:r>
            <a:endParaRPr lang="en-US" altLang="zh-TW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53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35696" y="224860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得獎人獲親人及同事到賀</a:t>
            </a:r>
            <a:endParaRPr lang="zh-HK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507">
            <a:off x="1368267" y="4077670"/>
            <a:ext cx="4254711" cy="28402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606">
            <a:off x="4268936" y="1381626"/>
            <a:ext cx="4499992" cy="300337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1" y="1268760"/>
            <a:ext cx="4431749" cy="29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31">
            <a:off x="670269" y="928347"/>
            <a:ext cx="2463738" cy="32849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37" y="980728"/>
            <a:ext cx="4752528" cy="29624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042">
            <a:off x="428881" y="3418842"/>
            <a:ext cx="2735719" cy="33569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655">
            <a:off x="2861589" y="4127731"/>
            <a:ext cx="3263975" cy="321297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48013" y="228754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獲傳媒廣泛報導，提升從業員的社會形象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98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D4F01F-B65F-4E6E-AB85-360B7B11F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409</Words>
  <Application>Microsoft Office PowerPoint</Application>
  <PresentationFormat>如螢幕大小 (4:3)</PresentationFormat>
  <Paragraphs>55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華康儷中黑</vt:lpstr>
      <vt:lpstr>華康儷粗黑</vt:lpstr>
      <vt:lpstr>華康儷細黑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winnie chan</dc:creator>
  <cp:keywords/>
  <cp:lastModifiedBy>winnie chan</cp:lastModifiedBy>
  <cp:revision>31</cp:revision>
  <dcterms:created xsi:type="dcterms:W3CDTF">2016-05-25T04:22:05Z</dcterms:created>
  <dcterms:modified xsi:type="dcterms:W3CDTF">2016-06-01T04:22:23Z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TC019647939991</vt:lpwstr>
  </property>
</Properties>
</file>